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  <p:sldId id="258" r:id="rId3"/>
    <p:sldId id="259" r:id="rId4"/>
  </p:sldIdLst>
  <p:sldSz cx="9906000" cy="6858000" type="A4"/>
  <p:notesSz cx="6858000" cy="9144000"/>
  <p:embeddedFontLst>
    <p:embeddedFont>
      <p:font typeface="Montserrat" panose="00000500000000000000" pitchFamily="2" charset="-18"/>
      <p:regular r:id="rId5"/>
      <p:bold r:id="rId6"/>
      <p:italic r:id="rId7"/>
      <p:boldItalic r:id="rId8"/>
    </p:embeddedFont>
    <p:embeddedFont>
      <p:font typeface="Montserrat Light" panose="00000400000000000000" pitchFamily="2" charset="-18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616161"/>
    <a:srgbClr val="9E9E9E"/>
    <a:srgbClr val="ED1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39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54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75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1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76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45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1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3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1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95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643E-C65F-4FA0-B2A6-C5DD46E6540E}" type="datetimeFigureOut">
              <a:rPr lang="pl-PL" smtClean="0"/>
              <a:t>01.02.2024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B742-6718-4D30-B883-327CDAAA0C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iebo, na wolnym powietrzu, chmura, krajobraz&#10;&#10;Opis wygenerowany automatycznie">
            <a:extLst>
              <a:ext uri="{FF2B5EF4-FFF2-40B4-BE49-F238E27FC236}">
                <a16:creationId xmlns:a16="http://schemas.microsoft.com/office/drawing/2014/main" id="{102F0EF7-B97A-D5C1-6A51-21918A78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0" r="45310"/>
          <a:stretch/>
        </p:blipFill>
        <p:spPr>
          <a:xfrm>
            <a:off x="5514127" y="0"/>
            <a:ext cx="4391873" cy="6858000"/>
          </a:xfrm>
          <a:prstGeom prst="rect">
            <a:avLst/>
          </a:prstGeom>
        </p:spPr>
      </p:pic>
      <p:pic>
        <p:nvPicPr>
          <p:cNvPr id="6" name="Obraz 5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BE68CA07-5E5B-192F-C3B5-844F2499B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2" y="724517"/>
            <a:ext cx="1682750" cy="58084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B3DEDE0-7998-0FBD-D564-F5C7F955CEF3}"/>
              </a:ext>
            </a:extLst>
          </p:cNvPr>
          <p:cNvSpPr txBox="1"/>
          <p:nvPr/>
        </p:nvSpPr>
        <p:spPr>
          <a:xfrm>
            <a:off x="558786" y="2416374"/>
            <a:ext cx="383406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3200" b="1" spc="-90" dirty="0">
                <a:solidFill>
                  <a:srgbClr val="ED145B"/>
                </a:solidFill>
                <a:latin typeface="Montserrat" panose="02000505000000020004" pitchFamily="2" charset="0"/>
              </a:rPr>
              <a:t>Nowych Motywacji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277B4D3-9FF1-C300-614D-154A5A62732A}"/>
              </a:ext>
            </a:extLst>
          </p:cNvPr>
          <p:cNvSpPr txBox="1"/>
          <p:nvPr/>
        </p:nvSpPr>
        <p:spPr>
          <a:xfrm>
            <a:off x="558786" y="1954797"/>
            <a:ext cx="337239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3200" b="1" spc="-90" dirty="0">
                <a:solidFill>
                  <a:srgbClr val="ED145B"/>
                </a:solidFill>
                <a:latin typeface="Montserrat" panose="02000505000000020004" pitchFamily="2" charset="0"/>
              </a:rPr>
              <a:t>Szkoła Trenerska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C82876A-5CDB-951C-15CB-2DD5A108C423}"/>
              </a:ext>
            </a:extLst>
          </p:cNvPr>
          <p:cNvSpPr txBox="1"/>
          <p:nvPr/>
        </p:nvSpPr>
        <p:spPr>
          <a:xfrm>
            <a:off x="558786" y="3130336"/>
            <a:ext cx="190597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050" dirty="0">
                <a:solidFill>
                  <a:srgbClr val="9E9E9E"/>
                </a:solidFill>
                <a:latin typeface="Montserrat" panose="02000505000000020004" pitchFamily="2" charset="0"/>
              </a:rPr>
              <a:t>HARMONOGRAM SZKOLEŃ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B9AC512-5815-C7A0-FFAA-478243CA34D4}"/>
              </a:ext>
            </a:extLst>
          </p:cNvPr>
          <p:cNvSpPr txBox="1"/>
          <p:nvPr/>
        </p:nvSpPr>
        <p:spPr>
          <a:xfrm>
            <a:off x="558786" y="5971900"/>
            <a:ext cx="100668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050" dirty="0">
                <a:solidFill>
                  <a:srgbClr val="9E9E9E"/>
                </a:solidFill>
                <a:latin typeface="Montserrat" panose="02000505000000020004" pitchFamily="2" charset="0"/>
              </a:rPr>
              <a:t>KRAKÓW 2023</a:t>
            </a:r>
          </a:p>
        </p:txBody>
      </p:sp>
      <p:sp>
        <p:nvSpPr>
          <p:cNvPr id="16" name="Grafika 15">
            <a:extLst>
              <a:ext uri="{FF2B5EF4-FFF2-40B4-BE49-F238E27FC236}">
                <a16:creationId xmlns:a16="http://schemas.microsoft.com/office/drawing/2014/main" id="{384C4F8E-34E7-8CE8-7E99-9D0CB71F4010}"/>
              </a:ext>
            </a:extLst>
          </p:cNvPr>
          <p:cNvSpPr/>
          <p:nvPr/>
        </p:nvSpPr>
        <p:spPr>
          <a:xfrm>
            <a:off x="-1268112" y="3726472"/>
            <a:ext cx="11319972" cy="2466896"/>
          </a:xfrm>
          <a:custGeom>
            <a:avLst/>
            <a:gdLst>
              <a:gd name="connsiteX0" fmla="*/ 0 w 6848300"/>
              <a:gd name="connsiteY0" fmla="*/ 1242228 h 1562834"/>
              <a:gd name="connsiteX1" fmla="*/ 4242959 w 6848300"/>
              <a:gd name="connsiteY1" fmla="*/ 1242228 h 1562834"/>
              <a:gd name="connsiteX2" fmla="*/ 4251905 w 6848300"/>
              <a:gd name="connsiteY2" fmla="*/ 1262078 h 1562834"/>
              <a:gd name="connsiteX3" fmla="*/ 4257201 w 6848300"/>
              <a:gd name="connsiteY3" fmla="*/ 1267273 h 1562834"/>
              <a:gd name="connsiteX4" fmla="*/ 5214590 w 6848300"/>
              <a:gd name="connsiteY4" fmla="*/ 1454670 h 1562834"/>
              <a:gd name="connsiteX5" fmla="*/ 5211041 w 6848300"/>
              <a:gd name="connsiteY5" fmla="*/ 1414464 h 1562834"/>
              <a:gd name="connsiteX6" fmla="*/ 5236390 w 6848300"/>
              <a:gd name="connsiteY6" fmla="*/ 1441808 h 1562834"/>
              <a:gd name="connsiteX7" fmla="*/ 5489287 w 6848300"/>
              <a:gd name="connsiteY7" fmla="*/ 182709 h 1562834"/>
              <a:gd name="connsiteX8" fmla="*/ 5213469 w 6848300"/>
              <a:gd name="connsiteY8" fmla="*/ 155420 h 1562834"/>
              <a:gd name="connsiteX9" fmla="*/ 5244959 w 6848300"/>
              <a:gd name="connsiteY9" fmla="*/ 48307 h 1562834"/>
              <a:gd name="connsiteX10" fmla="*/ 5278132 w 6848300"/>
              <a:gd name="connsiteY10" fmla="*/ 98765 h 1562834"/>
              <a:gd name="connsiteX11" fmla="*/ 5225770 w 6848300"/>
              <a:gd name="connsiteY11" fmla="*/ 20688 h 1562834"/>
              <a:gd name="connsiteX12" fmla="*/ 5176011 w 6848300"/>
              <a:gd name="connsiteY12" fmla="*/ 155981 h 1562834"/>
              <a:gd name="connsiteX13" fmla="*/ 5112837 w 6848300"/>
              <a:gd name="connsiteY13" fmla="*/ 149830 h 1562834"/>
              <a:gd name="connsiteX14" fmla="*/ 5121967 w 6848300"/>
              <a:gd name="connsiteY14" fmla="*/ 38396 h 1562834"/>
              <a:gd name="connsiteX15" fmla="*/ 5161475 w 6848300"/>
              <a:gd name="connsiteY15" fmla="*/ 50698 h 1562834"/>
              <a:gd name="connsiteX16" fmla="*/ 5125691 w 6848300"/>
              <a:gd name="connsiteY16" fmla="*/ 13424 h 1562834"/>
              <a:gd name="connsiteX17" fmla="*/ 5072769 w 6848300"/>
              <a:gd name="connsiteY17" fmla="*/ 149085 h 1562834"/>
              <a:gd name="connsiteX18" fmla="*/ 5022099 w 6848300"/>
              <a:gd name="connsiteY18" fmla="*/ 144681 h 1562834"/>
              <a:gd name="connsiteX19" fmla="*/ 5022081 w 6848300"/>
              <a:gd name="connsiteY19" fmla="*/ 31684 h 1562834"/>
              <a:gd name="connsiteX20" fmla="*/ 5064200 w 6848300"/>
              <a:gd name="connsiteY20" fmla="*/ 48831 h 1562834"/>
              <a:gd name="connsiteX21" fmla="*/ 5022826 w 6848300"/>
              <a:gd name="connsiteY21" fmla="*/ 9507 h 1562834"/>
              <a:gd name="connsiteX22" fmla="*/ 4982573 w 6848300"/>
              <a:gd name="connsiteY22" fmla="*/ 146851 h 1562834"/>
              <a:gd name="connsiteX23" fmla="*/ 4923712 w 6848300"/>
              <a:gd name="connsiteY23" fmla="*/ 141822 h 1562834"/>
              <a:gd name="connsiteX24" fmla="*/ 4924806 w 6848300"/>
              <a:gd name="connsiteY24" fmla="*/ 29827 h 1562834"/>
              <a:gd name="connsiteX25" fmla="*/ 4964681 w 6848300"/>
              <a:gd name="connsiteY25" fmla="*/ 36906 h 1562834"/>
              <a:gd name="connsiteX26" fmla="*/ 4932253 w 6848300"/>
              <a:gd name="connsiteY26" fmla="*/ 7089 h 1562834"/>
              <a:gd name="connsiteX27" fmla="*/ 4886410 w 6848300"/>
              <a:gd name="connsiteY27" fmla="*/ 143495 h 1562834"/>
              <a:gd name="connsiteX28" fmla="*/ 4833488 w 6848300"/>
              <a:gd name="connsiteY28" fmla="*/ 133437 h 1562834"/>
              <a:gd name="connsiteX29" fmla="*/ 4827153 w 6848300"/>
              <a:gd name="connsiteY29" fmla="*/ 50321 h 1562834"/>
              <a:gd name="connsiteX30" fmla="*/ 4877097 w 6848300"/>
              <a:gd name="connsiteY30" fmla="*/ 29817 h 1562834"/>
              <a:gd name="connsiteX31" fmla="*/ 4858092 w 6848300"/>
              <a:gd name="connsiteY31" fmla="*/ 5030 h 1562834"/>
              <a:gd name="connsiteX32" fmla="*/ 4812066 w 6848300"/>
              <a:gd name="connsiteY32" fmla="*/ 25993 h 1562834"/>
              <a:gd name="connsiteX33" fmla="*/ 4804802 w 6848300"/>
              <a:gd name="connsiteY33" fmla="*/ 133051 h 1562834"/>
              <a:gd name="connsiteX34" fmla="*/ 4744055 w 6848300"/>
              <a:gd name="connsiteY34" fmla="*/ 128950 h 1562834"/>
              <a:gd name="connsiteX35" fmla="*/ 4758592 w 6848300"/>
              <a:gd name="connsiteY35" fmla="*/ 25248 h 1562834"/>
              <a:gd name="connsiteX36" fmla="*/ 4794367 w 6848300"/>
              <a:gd name="connsiteY36" fmla="*/ 32052 h 1562834"/>
              <a:gd name="connsiteX37" fmla="*/ 4764927 w 6848300"/>
              <a:gd name="connsiteY37" fmla="*/ 0 h 1562834"/>
              <a:gd name="connsiteX38" fmla="*/ 4708648 w 6848300"/>
              <a:gd name="connsiteY38" fmla="*/ 122615 h 1562834"/>
              <a:gd name="connsiteX39" fmla="*/ 4537589 w 6848300"/>
              <a:gd name="connsiteY39" fmla="*/ 125226 h 1562834"/>
              <a:gd name="connsiteX40" fmla="*/ 4239603 w 6848300"/>
              <a:gd name="connsiteY40" fmla="*/ 1224327 h 1562834"/>
              <a:gd name="connsiteX41" fmla="*/ 5199126 w 6848300"/>
              <a:gd name="connsiteY41" fmla="*/ 1396517 h 1562834"/>
              <a:gd name="connsiteX42" fmla="*/ 5447343 w 6848300"/>
              <a:gd name="connsiteY42" fmla="*/ 131938 h 1562834"/>
              <a:gd name="connsiteX43" fmla="*/ 4511863 w 6848300"/>
              <a:gd name="connsiteY43" fmla="*/ 88330 h 1562834"/>
              <a:gd name="connsiteX44" fmla="*/ 4174195 w 6848300"/>
              <a:gd name="connsiteY44" fmla="*/ 1371913 h 1562834"/>
              <a:gd name="connsiteX45" fmla="*/ 5259881 w 6848300"/>
              <a:gd name="connsiteY45" fmla="*/ 1557517 h 1562834"/>
              <a:gd name="connsiteX46" fmla="*/ 5548351 w 6848300"/>
              <a:gd name="connsiteY46" fmla="*/ 161001 h 1562834"/>
              <a:gd name="connsiteX47" fmla="*/ 5622144 w 6848300"/>
              <a:gd name="connsiteY47" fmla="*/ 1440116 h 1562834"/>
              <a:gd name="connsiteX48" fmla="*/ 5451076 w 6848300"/>
              <a:gd name="connsiteY48" fmla="*/ 1398742 h 1562834"/>
              <a:gd name="connsiteX49" fmla="*/ 5308565 w 6848300"/>
              <a:gd name="connsiteY49" fmla="*/ 1562832 h 1562834"/>
              <a:gd name="connsiteX50" fmla="*/ 6848300 w 6848300"/>
              <a:gd name="connsiteY50" fmla="*/ 1562832 h 1562834"/>
              <a:gd name="connsiteX0" fmla="*/ 0 w 8964991"/>
              <a:gd name="connsiteY0" fmla="*/ 1242228 h 1568476"/>
              <a:gd name="connsiteX1" fmla="*/ 4242959 w 8964991"/>
              <a:gd name="connsiteY1" fmla="*/ 1242228 h 1568476"/>
              <a:gd name="connsiteX2" fmla="*/ 4251905 w 8964991"/>
              <a:gd name="connsiteY2" fmla="*/ 1262078 h 1568476"/>
              <a:gd name="connsiteX3" fmla="*/ 4257201 w 8964991"/>
              <a:gd name="connsiteY3" fmla="*/ 1267273 h 1568476"/>
              <a:gd name="connsiteX4" fmla="*/ 5214590 w 8964991"/>
              <a:gd name="connsiteY4" fmla="*/ 1454670 h 1568476"/>
              <a:gd name="connsiteX5" fmla="*/ 5211041 w 8964991"/>
              <a:gd name="connsiteY5" fmla="*/ 1414464 h 1568476"/>
              <a:gd name="connsiteX6" fmla="*/ 5236390 w 8964991"/>
              <a:gd name="connsiteY6" fmla="*/ 1441808 h 1568476"/>
              <a:gd name="connsiteX7" fmla="*/ 5489287 w 8964991"/>
              <a:gd name="connsiteY7" fmla="*/ 182709 h 1568476"/>
              <a:gd name="connsiteX8" fmla="*/ 5213469 w 8964991"/>
              <a:gd name="connsiteY8" fmla="*/ 155420 h 1568476"/>
              <a:gd name="connsiteX9" fmla="*/ 5244959 w 8964991"/>
              <a:gd name="connsiteY9" fmla="*/ 48307 h 1568476"/>
              <a:gd name="connsiteX10" fmla="*/ 5278132 w 8964991"/>
              <a:gd name="connsiteY10" fmla="*/ 98765 h 1568476"/>
              <a:gd name="connsiteX11" fmla="*/ 5225770 w 8964991"/>
              <a:gd name="connsiteY11" fmla="*/ 20688 h 1568476"/>
              <a:gd name="connsiteX12" fmla="*/ 5176011 w 8964991"/>
              <a:gd name="connsiteY12" fmla="*/ 155981 h 1568476"/>
              <a:gd name="connsiteX13" fmla="*/ 5112837 w 8964991"/>
              <a:gd name="connsiteY13" fmla="*/ 149830 h 1568476"/>
              <a:gd name="connsiteX14" fmla="*/ 5121967 w 8964991"/>
              <a:gd name="connsiteY14" fmla="*/ 38396 h 1568476"/>
              <a:gd name="connsiteX15" fmla="*/ 5161475 w 8964991"/>
              <a:gd name="connsiteY15" fmla="*/ 50698 h 1568476"/>
              <a:gd name="connsiteX16" fmla="*/ 5125691 w 8964991"/>
              <a:gd name="connsiteY16" fmla="*/ 13424 h 1568476"/>
              <a:gd name="connsiteX17" fmla="*/ 5072769 w 8964991"/>
              <a:gd name="connsiteY17" fmla="*/ 149085 h 1568476"/>
              <a:gd name="connsiteX18" fmla="*/ 5022099 w 8964991"/>
              <a:gd name="connsiteY18" fmla="*/ 144681 h 1568476"/>
              <a:gd name="connsiteX19" fmla="*/ 5022081 w 8964991"/>
              <a:gd name="connsiteY19" fmla="*/ 31684 h 1568476"/>
              <a:gd name="connsiteX20" fmla="*/ 5064200 w 8964991"/>
              <a:gd name="connsiteY20" fmla="*/ 48831 h 1568476"/>
              <a:gd name="connsiteX21" fmla="*/ 5022826 w 8964991"/>
              <a:gd name="connsiteY21" fmla="*/ 9507 h 1568476"/>
              <a:gd name="connsiteX22" fmla="*/ 4982573 w 8964991"/>
              <a:gd name="connsiteY22" fmla="*/ 146851 h 1568476"/>
              <a:gd name="connsiteX23" fmla="*/ 4923712 w 8964991"/>
              <a:gd name="connsiteY23" fmla="*/ 141822 h 1568476"/>
              <a:gd name="connsiteX24" fmla="*/ 4924806 w 8964991"/>
              <a:gd name="connsiteY24" fmla="*/ 29827 h 1568476"/>
              <a:gd name="connsiteX25" fmla="*/ 4964681 w 8964991"/>
              <a:gd name="connsiteY25" fmla="*/ 36906 h 1568476"/>
              <a:gd name="connsiteX26" fmla="*/ 4932253 w 8964991"/>
              <a:gd name="connsiteY26" fmla="*/ 7089 h 1568476"/>
              <a:gd name="connsiteX27" fmla="*/ 4886410 w 8964991"/>
              <a:gd name="connsiteY27" fmla="*/ 143495 h 1568476"/>
              <a:gd name="connsiteX28" fmla="*/ 4833488 w 8964991"/>
              <a:gd name="connsiteY28" fmla="*/ 133437 h 1568476"/>
              <a:gd name="connsiteX29" fmla="*/ 4827153 w 8964991"/>
              <a:gd name="connsiteY29" fmla="*/ 50321 h 1568476"/>
              <a:gd name="connsiteX30" fmla="*/ 4877097 w 8964991"/>
              <a:gd name="connsiteY30" fmla="*/ 29817 h 1568476"/>
              <a:gd name="connsiteX31" fmla="*/ 4858092 w 8964991"/>
              <a:gd name="connsiteY31" fmla="*/ 5030 h 1568476"/>
              <a:gd name="connsiteX32" fmla="*/ 4812066 w 8964991"/>
              <a:gd name="connsiteY32" fmla="*/ 25993 h 1568476"/>
              <a:gd name="connsiteX33" fmla="*/ 4804802 w 8964991"/>
              <a:gd name="connsiteY33" fmla="*/ 133051 h 1568476"/>
              <a:gd name="connsiteX34" fmla="*/ 4744055 w 8964991"/>
              <a:gd name="connsiteY34" fmla="*/ 128950 h 1568476"/>
              <a:gd name="connsiteX35" fmla="*/ 4758592 w 8964991"/>
              <a:gd name="connsiteY35" fmla="*/ 25248 h 1568476"/>
              <a:gd name="connsiteX36" fmla="*/ 4794367 w 8964991"/>
              <a:gd name="connsiteY36" fmla="*/ 32052 h 1568476"/>
              <a:gd name="connsiteX37" fmla="*/ 4764927 w 8964991"/>
              <a:gd name="connsiteY37" fmla="*/ 0 h 1568476"/>
              <a:gd name="connsiteX38" fmla="*/ 4708648 w 8964991"/>
              <a:gd name="connsiteY38" fmla="*/ 122615 h 1568476"/>
              <a:gd name="connsiteX39" fmla="*/ 4537589 w 8964991"/>
              <a:gd name="connsiteY39" fmla="*/ 125226 h 1568476"/>
              <a:gd name="connsiteX40" fmla="*/ 4239603 w 8964991"/>
              <a:gd name="connsiteY40" fmla="*/ 1224327 h 1568476"/>
              <a:gd name="connsiteX41" fmla="*/ 5199126 w 8964991"/>
              <a:gd name="connsiteY41" fmla="*/ 1396517 h 1568476"/>
              <a:gd name="connsiteX42" fmla="*/ 5447343 w 8964991"/>
              <a:gd name="connsiteY42" fmla="*/ 131938 h 1568476"/>
              <a:gd name="connsiteX43" fmla="*/ 4511863 w 8964991"/>
              <a:gd name="connsiteY43" fmla="*/ 88330 h 1568476"/>
              <a:gd name="connsiteX44" fmla="*/ 4174195 w 8964991"/>
              <a:gd name="connsiteY44" fmla="*/ 1371913 h 1568476"/>
              <a:gd name="connsiteX45" fmla="*/ 5259881 w 8964991"/>
              <a:gd name="connsiteY45" fmla="*/ 1557517 h 1568476"/>
              <a:gd name="connsiteX46" fmla="*/ 5548351 w 8964991"/>
              <a:gd name="connsiteY46" fmla="*/ 161001 h 1568476"/>
              <a:gd name="connsiteX47" fmla="*/ 5622144 w 8964991"/>
              <a:gd name="connsiteY47" fmla="*/ 1440116 h 1568476"/>
              <a:gd name="connsiteX48" fmla="*/ 5451076 w 8964991"/>
              <a:gd name="connsiteY48" fmla="*/ 1398742 h 1568476"/>
              <a:gd name="connsiteX49" fmla="*/ 5308565 w 8964991"/>
              <a:gd name="connsiteY49" fmla="*/ 1562832 h 1568476"/>
              <a:gd name="connsiteX50" fmla="*/ 8964991 w 8964991"/>
              <a:gd name="connsiteY50" fmla="*/ 1568476 h 1568476"/>
              <a:gd name="connsiteX0" fmla="*/ 0 w 7197348"/>
              <a:gd name="connsiteY0" fmla="*/ 1236356 h 1568476"/>
              <a:gd name="connsiteX1" fmla="*/ 2475316 w 7197348"/>
              <a:gd name="connsiteY1" fmla="*/ 1242228 h 1568476"/>
              <a:gd name="connsiteX2" fmla="*/ 2484262 w 7197348"/>
              <a:gd name="connsiteY2" fmla="*/ 1262078 h 1568476"/>
              <a:gd name="connsiteX3" fmla="*/ 2489558 w 7197348"/>
              <a:gd name="connsiteY3" fmla="*/ 1267273 h 1568476"/>
              <a:gd name="connsiteX4" fmla="*/ 3446947 w 7197348"/>
              <a:gd name="connsiteY4" fmla="*/ 1454670 h 1568476"/>
              <a:gd name="connsiteX5" fmla="*/ 3443398 w 7197348"/>
              <a:gd name="connsiteY5" fmla="*/ 1414464 h 1568476"/>
              <a:gd name="connsiteX6" fmla="*/ 3468747 w 7197348"/>
              <a:gd name="connsiteY6" fmla="*/ 1441808 h 1568476"/>
              <a:gd name="connsiteX7" fmla="*/ 3721644 w 7197348"/>
              <a:gd name="connsiteY7" fmla="*/ 182709 h 1568476"/>
              <a:gd name="connsiteX8" fmla="*/ 3445826 w 7197348"/>
              <a:gd name="connsiteY8" fmla="*/ 155420 h 1568476"/>
              <a:gd name="connsiteX9" fmla="*/ 3477316 w 7197348"/>
              <a:gd name="connsiteY9" fmla="*/ 48307 h 1568476"/>
              <a:gd name="connsiteX10" fmla="*/ 3510489 w 7197348"/>
              <a:gd name="connsiteY10" fmla="*/ 98765 h 1568476"/>
              <a:gd name="connsiteX11" fmla="*/ 3458127 w 7197348"/>
              <a:gd name="connsiteY11" fmla="*/ 20688 h 1568476"/>
              <a:gd name="connsiteX12" fmla="*/ 3408368 w 7197348"/>
              <a:gd name="connsiteY12" fmla="*/ 155981 h 1568476"/>
              <a:gd name="connsiteX13" fmla="*/ 3345194 w 7197348"/>
              <a:gd name="connsiteY13" fmla="*/ 149830 h 1568476"/>
              <a:gd name="connsiteX14" fmla="*/ 3354324 w 7197348"/>
              <a:gd name="connsiteY14" fmla="*/ 38396 h 1568476"/>
              <a:gd name="connsiteX15" fmla="*/ 3393832 w 7197348"/>
              <a:gd name="connsiteY15" fmla="*/ 50698 h 1568476"/>
              <a:gd name="connsiteX16" fmla="*/ 3358048 w 7197348"/>
              <a:gd name="connsiteY16" fmla="*/ 13424 h 1568476"/>
              <a:gd name="connsiteX17" fmla="*/ 3305126 w 7197348"/>
              <a:gd name="connsiteY17" fmla="*/ 149085 h 1568476"/>
              <a:gd name="connsiteX18" fmla="*/ 3254456 w 7197348"/>
              <a:gd name="connsiteY18" fmla="*/ 144681 h 1568476"/>
              <a:gd name="connsiteX19" fmla="*/ 3254438 w 7197348"/>
              <a:gd name="connsiteY19" fmla="*/ 31684 h 1568476"/>
              <a:gd name="connsiteX20" fmla="*/ 3296557 w 7197348"/>
              <a:gd name="connsiteY20" fmla="*/ 48831 h 1568476"/>
              <a:gd name="connsiteX21" fmla="*/ 3255183 w 7197348"/>
              <a:gd name="connsiteY21" fmla="*/ 9507 h 1568476"/>
              <a:gd name="connsiteX22" fmla="*/ 3214930 w 7197348"/>
              <a:gd name="connsiteY22" fmla="*/ 146851 h 1568476"/>
              <a:gd name="connsiteX23" fmla="*/ 3156069 w 7197348"/>
              <a:gd name="connsiteY23" fmla="*/ 141822 h 1568476"/>
              <a:gd name="connsiteX24" fmla="*/ 3157163 w 7197348"/>
              <a:gd name="connsiteY24" fmla="*/ 29827 h 1568476"/>
              <a:gd name="connsiteX25" fmla="*/ 3197038 w 7197348"/>
              <a:gd name="connsiteY25" fmla="*/ 36906 h 1568476"/>
              <a:gd name="connsiteX26" fmla="*/ 3164610 w 7197348"/>
              <a:gd name="connsiteY26" fmla="*/ 7089 h 1568476"/>
              <a:gd name="connsiteX27" fmla="*/ 3118767 w 7197348"/>
              <a:gd name="connsiteY27" fmla="*/ 143495 h 1568476"/>
              <a:gd name="connsiteX28" fmla="*/ 3065845 w 7197348"/>
              <a:gd name="connsiteY28" fmla="*/ 133437 h 1568476"/>
              <a:gd name="connsiteX29" fmla="*/ 3059510 w 7197348"/>
              <a:gd name="connsiteY29" fmla="*/ 50321 h 1568476"/>
              <a:gd name="connsiteX30" fmla="*/ 3109454 w 7197348"/>
              <a:gd name="connsiteY30" fmla="*/ 29817 h 1568476"/>
              <a:gd name="connsiteX31" fmla="*/ 3090449 w 7197348"/>
              <a:gd name="connsiteY31" fmla="*/ 5030 h 1568476"/>
              <a:gd name="connsiteX32" fmla="*/ 3044423 w 7197348"/>
              <a:gd name="connsiteY32" fmla="*/ 25993 h 1568476"/>
              <a:gd name="connsiteX33" fmla="*/ 3037159 w 7197348"/>
              <a:gd name="connsiteY33" fmla="*/ 133051 h 1568476"/>
              <a:gd name="connsiteX34" fmla="*/ 2976412 w 7197348"/>
              <a:gd name="connsiteY34" fmla="*/ 128950 h 1568476"/>
              <a:gd name="connsiteX35" fmla="*/ 2990949 w 7197348"/>
              <a:gd name="connsiteY35" fmla="*/ 25248 h 1568476"/>
              <a:gd name="connsiteX36" fmla="*/ 3026724 w 7197348"/>
              <a:gd name="connsiteY36" fmla="*/ 32052 h 1568476"/>
              <a:gd name="connsiteX37" fmla="*/ 2997284 w 7197348"/>
              <a:gd name="connsiteY37" fmla="*/ 0 h 1568476"/>
              <a:gd name="connsiteX38" fmla="*/ 2941005 w 7197348"/>
              <a:gd name="connsiteY38" fmla="*/ 122615 h 1568476"/>
              <a:gd name="connsiteX39" fmla="*/ 2769946 w 7197348"/>
              <a:gd name="connsiteY39" fmla="*/ 125226 h 1568476"/>
              <a:gd name="connsiteX40" fmla="*/ 2471960 w 7197348"/>
              <a:gd name="connsiteY40" fmla="*/ 1224327 h 1568476"/>
              <a:gd name="connsiteX41" fmla="*/ 3431483 w 7197348"/>
              <a:gd name="connsiteY41" fmla="*/ 1396517 h 1568476"/>
              <a:gd name="connsiteX42" fmla="*/ 3679700 w 7197348"/>
              <a:gd name="connsiteY42" fmla="*/ 131938 h 1568476"/>
              <a:gd name="connsiteX43" fmla="*/ 2744220 w 7197348"/>
              <a:gd name="connsiteY43" fmla="*/ 88330 h 1568476"/>
              <a:gd name="connsiteX44" fmla="*/ 2406552 w 7197348"/>
              <a:gd name="connsiteY44" fmla="*/ 1371913 h 1568476"/>
              <a:gd name="connsiteX45" fmla="*/ 3492238 w 7197348"/>
              <a:gd name="connsiteY45" fmla="*/ 1557517 h 1568476"/>
              <a:gd name="connsiteX46" fmla="*/ 3780708 w 7197348"/>
              <a:gd name="connsiteY46" fmla="*/ 161001 h 1568476"/>
              <a:gd name="connsiteX47" fmla="*/ 3854501 w 7197348"/>
              <a:gd name="connsiteY47" fmla="*/ 1440116 h 1568476"/>
              <a:gd name="connsiteX48" fmla="*/ 3683433 w 7197348"/>
              <a:gd name="connsiteY48" fmla="*/ 1398742 h 1568476"/>
              <a:gd name="connsiteX49" fmla="*/ 3540922 w 7197348"/>
              <a:gd name="connsiteY49" fmla="*/ 1562832 h 1568476"/>
              <a:gd name="connsiteX50" fmla="*/ 7197348 w 7197348"/>
              <a:gd name="connsiteY50" fmla="*/ 1568476 h 15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197348" h="1568476">
                <a:moveTo>
                  <a:pt x="0" y="1236356"/>
                </a:moveTo>
                <a:lnTo>
                  <a:pt x="2475316" y="1242228"/>
                </a:lnTo>
                <a:cubicBezTo>
                  <a:pt x="2475316" y="1242228"/>
                  <a:pt x="2482598" y="1254484"/>
                  <a:pt x="2484262" y="1262078"/>
                </a:cubicBezTo>
                <a:cubicBezTo>
                  <a:pt x="2484841" y="1264708"/>
                  <a:pt x="2486919" y="1266740"/>
                  <a:pt x="2489558" y="1267273"/>
                </a:cubicBezTo>
                <a:lnTo>
                  <a:pt x="3446947" y="1454670"/>
                </a:lnTo>
                <a:cubicBezTo>
                  <a:pt x="3458688" y="1452997"/>
                  <a:pt x="3435013" y="1414464"/>
                  <a:pt x="3443398" y="1414464"/>
                </a:cubicBezTo>
                <a:cubicBezTo>
                  <a:pt x="3451784" y="1414464"/>
                  <a:pt x="3464278" y="1452988"/>
                  <a:pt x="3468747" y="1441808"/>
                </a:cubicBezTo>
                <a:cubicBezTo>
                  <a:pt x="3478088" y="1418445"/>
                  <a:pt x="3727179" y="189540"/>
                  <a:pt x="3721644" y="182709"/>
                </a:cubicBezTo>
                <a:cubicBezTo>
                  <a:pt x="3713443" y="172586"/>
                  <a:pt x="3482934" y="160891"/>
                  <a:pt x="3445826" y="155420"/>
                </a:cubicBezTo>
                <a:cubicBezTo>
                  <a:pt x="3400691" y="148773"/>
                  <a:pt x="3442939" y="30525"/>
                  <a:pt x="3477316" y="48307"/>
                </a:cubicBezTo>
                <a:cubicBezTo>
                  <a:pt x="3509744" y="65077"/>
                  <a:pt x="3490914" y="97653"/>
                  <a:pt x="3510489" y="98765"/>
                </a:cubicBezTo>
                <a:cubicBezTo>
                  <a:pt x="3528353" y="99786"/>
                  <a:pt x="3526331" y="7264"/>
                  <a:pt x="3458127" y="20688"/>
                </a:cubicBezTo>
                <a:cubicBezTo>
                  <a:pt x="3405527" y="31031"/>
                  <a:pt x="3380978" y="100632"/>
                  <a:pt x="3408368" y="155981"/>
                </a:cubicBezTo>
                <a:cubicBezTo>
                  <a:pt x="3412450" y="164219"/>
                  <a:pt x="3352127" y="154345"/>
                  <a:pt x="3345194" y="149830"/>
                </a:cubicBezTo>
                <a:cubicBezTo>
                  <a:pt x="3304657" y="123470"/>
                  <a:pt x="3337297" y="47038"/>
                  <a:pt x="3354324" y="38396"/>
                </a:cubicBezTo>
                <a:cubicBezTo>
                  <a:pt x="3379296" y="25726"/>
                  <a:pt x="3384886" y="55911"/>
                  <a:pt x="3393832" y="50698"/>
                </a:cubicBezTo>
                <a:cubicBezTo>
                  <a:pt x="3405426" y="43940"/>
                  <a:pt x="3389134" y="7852"/>
                  <a:pt x="3358048" y="13424"/>
                </a:cubicBezTo>
                <a:cubicBezTo>
                  <a:pt x="3299904" y="23860"/>
                  <a:pt x="3288070" y="115664"/>
                  <a:pt x="3305126" y="149085"/>
                </a:cubicBezTo>
                <a:cubicBezTo>
                  <a:pt x="3309153" y="156974"/>
                  <a:pt x="3261352" y="150345"/>
                  <a:pt x="3254456" y="144681"/>
                </a:cubicBezTo>
                <a:cubicBezTo>
                  <a:pt x="3222883" y="118726"/>
                  <a:pt x="3230147" y="41890"/>
                  <a:pt x="3254438" y="31684"/>
                </a:cubicBezTo>
                <a:cubicBezTo>
                  <a:pt x="3273075" y="23860"/>
                  <a:pt x="3290470" y="52150"/>
                  <a:pt x="3296557" y="48831"/>
                </a:cubicBezTo>
                <a:cubicBezTo>
                  <a:pt x="3304758" y="44363"/>
                  <a:pt x="3300198" y="6574"/>
                  <a:pt x="3255183" y="9507"/>
                </a:cubicBezTo>
                <a:cubicBezTo>
                  <a:pt x="3195181" y="13424"/>
                  <a:pt x="3198527" y="118147"/>
                  <a:pt x="3214930" y="146851"/>
                </a:cubicBezTo>
                <a:cubicBezTo>
                  <a:pt x="3219435" y="154731"/>
                  <a:pt x="3162238" y="146336"/>
                  <a:pt x="3156069" y="141822"/>
                </a:cubicBezTo>
                <a:cubicBezTo>
                  <a:pt x="3125599" y="119517"/>
                  <a:pt x="3129570" y="49659"/>
                  <a:pt x="3157163" y="29827"/>
                </a:cubicBezTo>
                <a:cubicBezTo>
                  <a:pt x="3174494" y="17359"/>
                  <a:pt x="3189214" y="45484"/>
                  <a:pt x="3197038" y="36906"/>
                </a:cubicBezTo>
                <a:cubicBezTo>
                  <a:pt x="3201626" y="31886"/>
                  <a:pt x="3192937" y="7089"/>
                  <a:pt x="3164610" y="7089"/>
                </a:cubicBezTo>
                <a:cubicBezTo>
                  <a:pt x="3090228" y="7089"/>
                  <a:pt x="3107587" y="124491"/>
                  <a:pt x="3118767" y="143495"/>
                </a:cubicBezTo>
                <a:cubicBezTo>
                  <a:pt x="3123962" y="152322"/>
                  <a:pt x="3075977" y="147412"/>
                  <a:pt x="3065845" y="133437"/>
                </a:cubicBezTo>
                <a:cubicBezTo>
                  <a:pt x="3055033" y="118533"/>
                  <a:pt x="3052274" y="75936"/>
                  <a:pt x="3059510" y="50321"/>
                </a:cubicBezTo>
                <a:cubicBezTo>
                  <a:pt x="3074047" y="-1112"/>
                  <a:pt x="3093051" y="34663"/>
                  <a:pt x="3109454" y="29817"/>
                </a:cubicBezTo>
                <a:cubicBezTo>
                  <a:pt x="3114961" y="28190"/>
                  <a:pt x="3107072" y="8496"/>
                  <a:pt x="3090449" y="5030"/>
                </a:cubicBezTo>
                <a:cubicBezTo>
                  <a:pt x="3072557" y="1306"/>
                  <a:pt x="3057644" y="6308"/>
                  <a:pt x="3044423" y="25993"/>
                </a:cubicBezTo>
                <a:cubicBezTo>
                  <a:pt x="3019267" y="63450"/>
                  <a:pt x="3029050" y="117678"/>
                  <a:pt x="3037159" y="133051"/>
                </a:cubicBezTo>
                <a:cubicBezTo>
                  <a:pt x="3044459" y="146897"/>
                  <a:pt x="2997688" y="151246"/>
                  <a:pt x="2976412" y="128950"/>
                </a:cubicBezTo>
                <a:cubicBezTo>
                  <a:pt x="2964671" y="116648"/>
                  <a:pt x="2954797" y="42386"/>
                  <a:pt x="2990949" y="25248"/>
                </a:cubicBezTo>
                <a:cubicBezTo>
                  <a:pt x="3015709" y="13507"/>
                  <a:pt x="3022816" y="34562"/>
                  <a:pt x="3026724" y="32052"/>
                </a:cubicBezTo>
                <a:cubicBezTo>
                  <a:pt x="3031422" y="29027"/>
                  <a:pt x="3029702" y="157"/>
                  <a:pt x="2997284" y="0"/>
                </a:cubicBezTo>
                <a:cubicBezTo>
                  <a:pt x="2961877" y="-174"/>
                  <a:pt x="2926359" y="50220"/>
                  <a:pt x="2941005" y="122615"/>
                </a:cubicBezTo>
                <a:cubicBezTo>
                  <a:pt x="2927619" y="121723"/>
                  <a:pt x="2791755" y="116841"/>
                  <a:pt x="2769946" y="125226"/>
                </a:cubicBezTo>
                <a:cubicBezTo>
                  <a:pt x="2748146" y="133611"/>
                  <a:pt x="2439596" y="1217881"/>
                  <a:pt x="2471960" y="1224327"/>
                </a:cubicBezTo>
                <a:cubicBezTo>
                  <a:pt x="2504324" y="1230763"/>
                  <a:pt x="3414712" y="1416643"/>
                  <a:pt x="3431483" y="1396517"/>
                </a:cubicBezTo>
                <a:cubicBezTo>
                  <a:pt x="3448253" y="1376391"/>
                  <a:pt x="3702061" y="149830"/>
                  <a:pt x="3679700" y="131938"/>
                </a:cubicBezTo>
                <a:cubicBezTo>
                  <a:pt x="3657339" y="114046"/>
                  <a:pt x="2762103" y="72681"/>
                  <a:pt x="2744220" y="88330"/>
                </a:cubicBezTo>
                <a:cubicBezTo>
                  <a:pt x="2726328" y="103988"/>
                  <a:pt x="2389782" y="1341728"/>
                  <a:pt x="2406552" y="1371913"/>
                </a:cubicBezTo>
                <a:cubicBezTo>
                  <a:pt x="2423323" y="1402098"/>
                  <a:pt x="3472112" y="1597264"/>
                  <a:pt x="3492238" y="1557517"/>
                </a:cubicBezTo>
                <a:cubicBezTo>
                  <a:pt x="3512365" y="1517771"/>
                  <a:pt x="3758909" y="164357"/>
                  <a:pt x="3780708" y="161001"/>
                </a:cubicBezTo>
                <a:cubicBezTo>
                  <a:pt x="3797617" y="158399"/>
                  <a:pt x="3871584" y="1439215"/>
                  <a:pt x="3854501" y="1440116"/>
                </a:cubicBezTo>
                <a:cubicBezTo>
                  <a:pt x="3833253" y="1441238"/>
                  <a:pt x="3710942" y="1377834"/>
                  <a:pt x="3683433" y="1398742"/>
                </a:cubicBezTo>
                <a:cubicBezTo>
                  <a:pt x="3653800" y="1421259"/>
                  <a:pt x="3515417" y="1562832"/>
                  <a:pt x="3540922" y="1562832"/>
                </a:cubicBezTo>
                <a:lnTo>
                  <a:pt x="7197348" y="1568476"/>
                </a:lnTo>
              </a:path>
            </a:pathLst>
          </a:custGeom>
          <a:noFill/>
          <a:ln w="12700" cap="rnd">
            <a:solidFill>
              <a:srgbClr val="9E9E9E"/>
            </a:solidFill>
            <a:prstDash val="solid"/>
            <a:round/>
          </a:ln>
        </p:spPr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68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15A79C4E-E0F2-4650-35FA-478D4B23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23" y="232385"/>
            <a:ext cx="1349004" cy="46564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93C24B6-9AD1-9E02-2448-353709A388BC}"/>
              </a:ext>
            </a:extLst>
          </p:cNvPr>
          <p:cNvSpPr txBox="1"/>
          <p:nvPr/>
        </p:nvSpPr>
        <p:spPr>
          <a:xfrm rot="5400000">
            <a:off x="8188954" y="5107032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616161"/>
                </a:solidFill>
                <a:latin typeface="Montserrat Light" panose="00000400000000000000" pitchFamily="2" charset="-18"/>
              </a:rPr>
              <a:t>Harmonogram Szkoły Trenerskiej Nowych Motywacji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49ED9FE-8ACD-831C-7ED4-76E4CFDD57B9}"/>
              </a:ext>
            </a:extLst>
          </p:cNvPr>
          <p:cNvGrpSpPr/>
          <p:nvPr/>
        </p:nvGrpSpPr>
        <p:grpSpPr>
          <a:xfrm>
            <a:off x="461447" y="1101622"/>
            <a:ext cx="8983106" cy="720000"/>
            <a:chOff x="385247" y="1393825"/>
            <a:chExt cx="8983106" cy="720000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8BE9905C-628F-0D1F-BF61-35E489058A9F}"/>
                </a:ext>
              </a:extLst>
            </p:cNvPr>
            <p:cNvSpPr/>
            <p:nvPr/>
          </p:nvSpPr>
          <p:spPr>
            <a:xfrm>
              <a:off x="1195616" y="1393825"/>
              <a:ext cx="3240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MODUŁ</a:t>
              </a:r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767D6352-1F4F-CB75-23BB-9B0B88CDAC72}"/>
                </a:ext>
              </a:extLst>
            </p:cNvPr>
            <p:cNvSpPr/>
            <p:nvPr/>
          </p:nvSpPr>
          <p:spPr>
            <a:xfrm>
              <a:off x="4525985" y="1393825"/>
              <a:ext cx="1872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TERMIN</a:t>
              </a:r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178A5068-2120-0AE2-2E9C-0A160BB6BF6A}"/>
                </a:ext>
              </a:extLst>
            </p:cNvPr>
            <p:cNvSpPr/>
            <p:nvPr/>
          </p:nvSpPr>
          <p:spPr>
            <a:xfrm>
              <a:off x="6488353" y="1393825"/>
              <a:ext cx="2880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MIEJSCE WARSZTATÓW</a:t>
              </a:r>
            </a:p>
          </p:txBody>
        </p:sp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595B0606-B178-604A-D619-AE866F2C4A8B}"/>
                </a:ext>
              </a:extLst>
            </p:cNvPr>
            <p:cNvSpPr/>
            <p:nvPr/>
          </p:nvSpPr>
          <p:spPr>
            <a:xfrm>
              <a:off x="385247" y="1393825"/>
              <a:ext cx="720000" cy="720000"/>
            </a:xfrm>
            <a:prstGeom prst="roundRect">
              <a:avLst/>
            </a:prstGeom>
            <a:solidFill>
              <a:srgbClr val="61616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LP.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C6A3B056-D0EB-22F0-4223-7640D978916C}"/>
              </a:ext>
            </a:extLst>
          </p:cNvPr>
          <p:cNvGrpSpPr/>
          <p:nvPr/>
        </p:nvGrpSpPr>
        <p:grpSpPr>
          <a:xfrm>
            <a:off x="461447" y="1885456"/>
            <a:ext cx="8983106" cy="720000"/>
            <a:chOff x="385247" y="2355845"/>
            <a:chExt cx="8983106" cy="720000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F9ACBBF1-E84F-D48A-453A-8AE0F38CB29B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Kick-off.</a:t>
              </a:r>
            </a:p>
          </p:txBody>
        </p:sp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620A1029-6283-0FD5-009A-2EBFFC9FE2F7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13.04.2024</a:t>
              </a:r>
            </a:p>
          </p:txBody>
        </p:sp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4117FB2F-9589-017C-FA22-ED2AD2BCF242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Online 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Microsoft </a:t>
              </a:r>
              <a:r>
                <a:rPr lang="pl-PL" sz="1000" dirty="0" err="1">
                  <a:solidFill>
                    <a:srgbClr val="212121"/>
                  </a:solidFill>
                  <a:latin typeface="Montserrat Light" panose="00000400000000000000" pitchFamily="2" charset="-18"/>
                </a:rPr>
                <a:t>Teams</a:t>
              </a:r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20" name="Prostokąt: zaokrąglone rogi 19">
              <a:extLst>
                <a:ext uri="{FF2B5EF4-FFF2-40B4-BE49-F238E27FC236}">
                  <a16:creationId xmlns:a16="http://schemas.microsoft.com/office/drawing/2014/main" id="{A854047A-3620-424D-01BA-6A4FE93E251A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1.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9264D5CF-9451-8DDD-3012-454EA0548BE5}"/>
              </a:ext>
            </a:extLst>
          </p:cNvPr>
          <p:cNvGrpSpPr/>
          <p:nvPr/>
        </p:nvGrpSpPr>
        <p:grpSpPr>
          <a:xfrm>
            <a:off x="461447" y="2669290"/>
            <a:ext cx="8983106" cy="720000"/>
            <a:chOff x="385247" y="2355845"/>
            <a:chExt cx="8983106" cy="720000"/>
          </a:xfrm>
        </p:grpSpPr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00781C1B-F297-4F93-4E14-8F8223233AA1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Trening interpersonalny.</a:t>
              </a: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02565436-0463-73E4-A575-2B5D162E7D9F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40 h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17-21.04.2024</a:t>
              </a:r>
            </a:p>
          </p:txBody>
        </p:sp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D767DA60-41E2-9973-C953-F3E758C311BF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b="1" dirty="0">
                  <a:solidFill>
                    <a:schemeClr val="tx1"/>
                  </a:solidFill>
                  <a:effectLst/>
                  <a:latin typeface="Montserrat Light" panose="00000400000000000000" pitchFamily="2" charset="-18"/>
                  <a:ea typeface="Open Sans" panose="020B0606030504020204" pitchFamily="34" charset="0"/>
                  <a:cs typeface="Open Sans" panose="020B0606030504020204" pitchFamily="34" charset="0"/>
                </a:rPr>
                <a:t>BlissHouse </a:t>
              </a:r>
              <a:endParaRPr lang="pl-PL" sz="1000" dirty="0">
                <a:solidFill>
                  <a:schemeClr val="tx1"/>
                </a:solidFill>
                <a:effectLst/>
                <a:latin typeface="Montserrat Light" panose="00000400000000000000" pitchFamily="2" charset="-18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pl-PL" sz="1000" dirty="0">
                  <a:solidFill>
                    <a:schemeClr val="tx1"/>
                  </a:solidFill>
                  <a:effectLst/>
                  <a:latin typeface="Montserrat Light" panose="00000400000000000000" pitchFamily="2" charset="-18"/>
                  <a:ea typeface="Open Sans" panose="020B0606030504020204" pitchFamily="34" charset="0"/>
                  <a:cs typeface="Open Sans" panose="020B0606030504020204" pitchFamily="34" charset="0"/>
                </a:rPr>
                <a:t>ul. Zakamycze 37b</a:t>
              </a:r>
            </a:p>
            <a:p>
              <a:r>
                <a:rPr lang="pl-PL" sz="1000" dirty="0">
                  <a:solidFill>
                    <a:schemeClr val="tx1"/>
                  </a:solidFill>
                  <a:effectLst/>
                  <a:latin typeface="Montserrat Light" panose="00000400000000000000" pitchFamily="2" charset="-18"/>
                  <a:ea typeface="Open Sans" panose="020B0606030504020204" pitchFamily="34" charset="0"/>
                  <a:cs typeface="Open Sans" panose="020B0606030504020204" pitchFamily="34" charset="0"/>
                </a:rPr>
                <a:t>30-240 Kraków</a:t>
              </a:r>
            </a:p>
          </p:txBody>
        </p:sp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DC6DC986-D702-9D2E-7B92-15F178E82A07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2.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F82C598-F77A-80DC-9D51-DEA4582440AE}"/>
              </a:ext>
            </a:extLst>
          </p:cNvPr>
          <p:cNvGrpSpPr/>
          <p:nvPr/>
        </p:nvGrpSpPr>
        <p:grpSpPr>
          <a:xfrm>
            <a:off x="461447" y="3453124"/>
            <a:ext cx="8983106" cy="720000"/>
            <a:chOff x="385247" y="2355845"/>
            <a:chExt cx="8983106" cy="720000"/>
          </a:xfrm>
        </p:grpSpPr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12471FAF-98F2-2A64-BDAA-51F61B4989A7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Proces grupowy – omówienie i osadzenie wniosków w pracy trenerskiej.</a:t>
              </a:r>
            </a:p>
          </p:txBody>
        </p:sp>
        <p:sp>
          <p:nvSpPr>
            <p:cNvPr id="30" name="Prostokąt: zaokrąglone rogi 29">
              <a:extLst>
                <a:ext uri="{FF2B5EF4-FFF2-40B4-BE49-F238E27FC236}">
                  <a16:creationId xmlns:a16="http://schemas.microsoft.com/office/drawing/2014/main" id="{E114A6E3-C1E0-78BC-C154-4EE2E2E49326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18-19.05.2024</a:t>
              </a:r>
            </a:p>
          </p:txBody>
        </p:sp>
        <p:sp>
          <p:nvSpPr>
            <p:cNvPr id="31" name="Prostokąt: zaokrąglone rogi 30">
              <a:extLst>
                <a:ext uri="{FF2B5EF4-FFF2-40B4-BE49-F238E27FC236}">
                  <a16:creationId xmlns:a16="http://schemas.microsoft.com/office/drawing/2014/main" id="{FD0A9637-23A8-CAAD-F3B3-95B0F2272844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</p:txBody>
        </p:sp>
        <p:sp>
          <p:nvSpPr>
            <p:cNvPr id="32" name="Prostokąt: zaokrąglone rogi 31">
              <a:extLst>
                <a:ext uri="{FF2B5EF4-FFF2-40B4-BE49-F238E27FC236}">
                  <a16:creationId xmlns:a16="http://schemas.microsoft.com/office/drawing/2014/main" id="{4C3A4702-1D0E-95FE-03C9-D192AFEA66A1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3.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ABDACDA6-4122-9C22-E515-5AEE446895BD}"/>
              </a:ext>
            </a:extLst>
          </p:cNvPr>
          <p:cNvGrpSpPr/>
          <p:nvPr/>
        </p:nvGrpSpPr>
        <p:grpSpPr>
          <a:xfrm>
            <a:off x="461447" y="4236958"/>
            <a:ext cx="8983106" cy="720000"/>
            <a:chOff x="385247" y="2355845"/>
            <a:chExt cx="8983106" cy="720000"/>
          </a:xfrm>
        </p:grpSpPr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id="{A299BAFD-F780-37DF-8992-D35BA39D51F7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Komunikacja w pracy z grupą.</a:t>
              </a:r>
            </a:p>
          </p:txBody>
        </p:sp>
        <p:sp>
          <p:nvSpPr>
            <p:cNvPr id="35" name="Prostokąt: zaokrąglone rogi 34">
              <a:extLst>
                <a:ext uri="{FF2B5EF4-FFF2-40B4-BE49-F238E27FC236}">
                  <a16:creationId xmlns:a16="http://schemas.microsoft.com/office/drawing/2014/main" id="{BE2D570C-85B8-4A67-BF78-78B6C6AB76B7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15-16.06.2024</a:t>
              </a:r>
            </a:p>
          </p:txBody>
        </p:sp>
        <p:sp>
          <p:nvSpPr>
            <p:cNvPr id="36" name="Prostokąt: zaokrąglone rogi 35">
              <a:extLst>
                <a:ext uri="{FF2B5EF4-FFF2-40B4-BE49-F238E27FC236}">
                  <a16:creationId xmlns:a16="http://schemas.microsoft.com/office/drawing/2014/main" id="{2B1E4FA9-ED4D-7484-25E1-4ACE427ED0F1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</p:txBody>
        </p:sp>
        <p:sp>
          <p:nvSpPr>
            <p:cNvPr id="37" name="Prostokąt: zaokrąglone rogi 36">
              <a:extLst>
                <a:ext uri="{FF2B5EF4-FFF2-40B4-BE49-F238E27FC236}">
                  <a16:creationId xmlns:a16="http://schemas.microsoft.com/office/drawing/2014/main" id="{88DDBC10-F32B-6544-4A58-E958151FA28C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4.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96C62094-3D46-F042-0761-267C3244A538}"/>
              </a:ext>
            </a:extLst>
          </p:cNvPr>
          <p:cNvGrpSpPr/>
          <p:nvPr/>
        </p:nvGrpSpPr>
        <p:grpSpPr>
          <a:xfrm>
            <a:off x="461447" y="5020792"/>
            <a:ext cx="8983106" cy="720000"/>
            <a:chOff x="385247" y="2355845"/>
            <a:chExt cx="8983106" cy="720000"/>
          </a:xfrm>
        </p:grpSpPr>
        <p:sp>
          <p:nvSpPr>
            <p:cNvPr id="39" name="Prostokąt: zaokrąglone rogi 38">
              <a:extLst>
                <a:ext uri="{FF2B5EF4-FFF2-40B4-BE49-F238E27FC236}">
                  <a16:creationId xmlns:a16="http://schemas.microsoft.com/office/drawing/2014/main" id="{B7FD3209-1B43-3176-A7EC-58EE4D5008C2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Identyfikacja potrzeb szkoleniowych 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i projektowanie szkolenia.</a:t>
              </a:r>
            </a:p>
          </p:txBody>
        </p:sp>
        <p:sp>
          <p:nvSpPr>
            <p:cNvPr id="40" name="Prostokąt: zaokrąglone rogi 39">
              <a:extLst>
                <a:ext uri="{FF2B5EF4-FFF2-40B4-BE49-F238E27FC236}">
                  <a16:creationId xmlns:a16="http://schemas.microsoft.com/office/drawing/2014/main" id="{E3655CD2-BFEC-495E-43A8-DE0445FECC08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14-15.09.2024</a:t>
              </a:r>
            </a:p>
          </p:txBody>
        </p:sp>
        <p:sp>
          <p:nvSpPr>
            <p:cNvPr id="41" name="Prostokąt: zaokrąglone rogi 40">
              <a:extLst>
                <a:ext uri="{FF2B5EF4-FFF2-40B4-BE49-F238E27FC236}">
                  <a16:creationId xmlns:a16="http://schemas.microsoft.com/office/drawing/2014/main" id="{20D8377F-1C7D-BDD0-42AF-602BF8C479D5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</p:txBody>
        </p:sp>
        <p:sp>
          <p:nvSpPr>
            <p:cNvPr id="42" name="Prostokąt: zaokrąglone rogi 41">
              <a:extLst>
                <a:ext uri="{FF2B5EF4-FFF2-40B4-BE49-F238E27FC236}">
                  <a16:creationId xmlns:a16="http://schemas.microsoft.com/office/drawing/2014/main" id="{85984317-2574-AF12-5221-53AC4AD82318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5.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0F70E138-8410-500D-E0AF-94B405094769}"/>
              </a:ext>
            </a:extLst>
          </p:cNvPr>
          <p:cNvGrpSpPr/>
          <p:nvPr/>
        </p:nvGrpSpPr>
        <p:grpSpPr>
          <a:xfrm>
            <a:off x="461447" y="5813503"/>
            <a:ext cx="8983106" cy="720000"/>
            <a:chOff x="385247" y="2355845"/>
            <a:chExt cx="8983106" cy="720000"/>
          </a:xfrm>
        </p:grpSpPr>
        <p:sp>
          <p:nvSpPr>
            <p:cNvPr id="44" name="Prostokąt: zaokrąglone rogi 43">
              <a:extLst>
                <a:ext uri="{FF2B5EF4-FFF2-40B4-BE49-F238E27FC236}">
                  <a16:creationId xmlns:a16="http://schemas.microsoft.com/office/drawing/2014/main" id="{0058AE19-A456-F66B-E8D1-1E1B0C6415D4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Prowadzenie zajęć. Narzędzia i metody pracy z grupą.</a:t>
              </a:r>
            </a:p>
          </p:txBody>
        </p:sp>
        <p:sp>
          <p:nvSpPr>
            <p:cNvPr id="45" name="Prostokąt: zaokrąglone rogi 44">
              <a:extLst>
                <a:ext uri="{FF2B5EF4-FFF2-40B4-BE49-F238E27FC236}">
                  <a16:creationId xmlns:a16="http://schemas.microsoft.com/office/drawing/2014/main" id="{11B28A65-33AD-F19A-4E76-0B89CF88E5C1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12-13.10.2024</a:t>
              </a:r>
            </a:p>
          </p:txBody>
        </p:sp>
        <p:sp>
          <p:nvSpPr>
            <p:cNvPr id="46" name="Prostokąt: zaokrąglone rogi 45">
              <a:extLst>
                <a:ext uri="{FF2B5EF4-FFF2-40B4-BE49-F238E27FC236}">
                  <a16:creationId xmlns:a16="http://schemas.microsoft.com/office/drawing/2014/main" id="{8DD3D3E3-1A8B-0087-44C0-69FCE3FE7E90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</p:txBody>
        </p:sp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A76D54DF-128E-7EC3-16B2-4435B552A855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72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15A79C4E-E0F2-4650-35FA-478D4B234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23" y="232385"/>
            <a:ext cx="1349004" cy="46564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93C24B6-9AD1-9E02-2448-353709A388BC}"/>
              </a:ext>
            </a:extLst>
          </p:cNvPr>
          <p:cNvSpPr txBox="1"/>
          <p:nvPr/>
        </p:nvSpPr>
        <p:spPr>
          <a:xfrm rot="5400000">
            <a:off x="8188954" y="5107032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616161"/>
                </a:solidFill>
                <a:latin typeface="Montserrat Light" panose="00000400000000000000" pitchFamily="2" charset="-18"/>
              </a:rPr>
              <a:t>Harmonogram Szkoły Trenerskiej Nowych Motywacji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C49ED9FE-8ACD-831C-7ED4-76E4CFDD57B9}"/>
              </a:ext>
            </a:extLst>
          </p:cNvPr>
          <p:cNvGrpSpPr/>
          <p:nvPr/>
        </p:nvGrpSpPr>
        <p:grpSpPr>
          <a:xfrm>
            <a:off x="461447" y="1101622"/>
            <a:ext cx="8983106" cy="720000"/>
            <a:chOff x="385247" y="1393825"/>
            <a:chExt cx="8983106" cy="720000"/>
          </a:xfrm>
        </p:grpSpPr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8BE9905C-628F-0D1F-BF61-35E489058A9F}"/>
                </a:ext>
              </a:extLst>
            </p:cNvPr>
            <p:cNvSpPr/>
            <p:nvPr/>
          </p:nvSpPr>
          <p:spPr>
            <a:xfrm>
              <a:off x="1195616" y="1393825"/>
              <a:ext cx="3240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MODUŁ</a:t>
              </a:r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767D6352-1F4F-CB75-23BB-9B0B88CDAC72}"/>
                </a:ext>
              </a:extLst>
            </p:cNvPr>
            <p:cNvSpPr/>
            <p:nvPr/>
          </p:nvSpPr>
          <p:spPr>
            <a:xfrm>
              <a:off x="4525985" y="1393825"/>
              <a:ext cx="1872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TERMIN</a:t>
              </a:r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178A5068-2120-0AE2-2E9C-0A160BB6BF6A}"/>
                </a:ext>
              </a:extLst>
            </p:cNvPr>
            <p:cNvSpPr/>
            <p:nvPr/>
          </p:nvSpPr>
          <p:spPr>
            <a:xfrm>
              <a:off x="6488353" y="1393825"/>
              <a:ext cx="2880000" cy="720000"/>
            </a:xfrm>
            <a:prstGeom prst="roundRect">
              <a:avLst/>
            </a:prstGeom>
            <a:solidFill>
              <a:srgbClr val="21212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MIEJSCE WARSZTATÓW</a:t>
              </a:r>
            </a:p>
          </p:txBody>
        </p:sp>
        <p:sp>
          <p:nvSpPr>
            <p:cNvPr id="18" name="Prostokąt: zaokrąglone rogi 17">
              <a:extLst>
                <a:ext uri="{FF2B5EF4-FFF2-40B4-BE49-F238E27FC236}">
                  <a16:creationId xmlns:a16="http://schemas.microsoft.com/office/drawing/2014/main" id="{595B0606-B178-604A-D619-AE866F2C4A8B}"/>
                </a:ext>
              </a:extLst>
            </p:cNvPr>
            <p:cNvSpPr/>
            <p:nvPr/>
          </p:nvSpPr>
          <p:spPr>
            <a:xfrm>
              <a:off x="385247" y="1393825"/>
              <a:ext cx="720000" cy="720000"/>
            </a:xfrm>
            <a:prstGeom prst="roundRect">
              <a:avLst/>
            </a:prstGeom>
            <a:solidFill>
              <a:srgbClr val="616161"/>
            </a:solidFill>
            <a:ln>
              <a:noFill/>
            </a:ln>
            <a:effectLst>
              <a:outerShdw blurRad="2540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50" dirty="0">
                  <a:latin typeface="Montserrat" panose="02000505000000020004" pitchFamily="2" charset="0"/>
                </a:rPr>
                <a:t>LP.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C6A3B056-D0EB-22F0-4223-7640D978916C}"/>
              </a:ext>
            </a:extLst>
          </p:cNvPr>
          <p:cNvGrpSpPr/>
          <p:nvPr/>
        </p:nvGrpSpPr>
        <p:grpSpPr>
          <a:xfrm>
            <a:off x="487888" y="1901042"/>
            <a:ext cx="8983106" cy="720000"/>
            <a:chOff x="385247" y="2355845"/>
            <a:chExt cx="8983106" cy="720000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F9ACBBF1-E84F-D48A-453A-8AE0F38CB29B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Zadanie śródroczne.</a:t>
              </a:r>
            </a:p>
          </p:txBody>
        </p:sp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620A1029-6283-0FD5-009A-2EBFFC9FE2F7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4117FB2F-9589-017C-FA22-ED2AD2BCF242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endParaRPr lang="pl-PL" sz="1000" dirty="0">
                <a:solidFill>
                  <a:schemeClr val="tx1"/>
                </a:solidFill>
                <a:effectLst/>
                <a:latin typeface="Montserrat Light" panose="00000400000000000000" pitchFamily="2" charset="-18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Prostokąt: zaokrąglone rogi 19">
              <a:extLst>
                <a:ext uri="{FF2B5EF4-FFF2-40B4-BE49-F238E27FC236}">
                  <a16:creationId xmlns:a16="http://schemas.microsoft.com/office/drawing/2014/main" id="{A854047A-3620-424D-01BA-6A4FE93E251A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7.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9264D5CF-9451-8DDD-3012-454EA0548BE5}"/>
              </a:ext>
            </a:extLst>
          </p:cNvPr>
          <p:cNvGrpSpPr/>
          <p:nvPr/>
        </p:nvGrpSpPr>
        <p:grpSpPr>
          <a:xfrm>
            <a:off x="461447" y="2669290"/>
            <a:ext cx="8983106" cy="720000"/>
            <a:chOff x="385247" y="2355845"/>
            <a:chExt cx="8983106" cy="720000"/>
          </a:xfrm>
        </p:grpSpPr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00781C1B-F297-4F93-4E14-8F8223233AA1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Prowadzenie zajęć online. Narzędzia i metody pracy z grupą online oraz ewaluacja szkolenia online.</a:t>
              </a: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02565436-0463-73E4-A575-2B5D162E7D9F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9-10.11.2024</a:t>
              </a:r>
            </a:p>
          </p:txBody>
        </p:sp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D767DA60-41E2-9973-C953-F3E758C311BF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Online 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Microsoft </a:t>
              </a:r>
              <a:r>
                <a:rPr lang="pl-PL" sz="1000" dirty="0" err="1">
                  <a:solidFill>
                    <a:srgbClr val="212121"/>
                  </a:solidFill>
                  <a:latin typeface="Montserrat Light" panose="00000400000000000000" pitchFamily="2" charset="-18"/>
                </a:rPr>
                <a:t>Teams</a:t>
              </a:r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27" name="Prostokąt: zaokrąglone rogi 26">
              <a:extLst>
                <a:ext uri="{FF2B5EF4-FFF2-40B4-BE49-F238E27FC236}">
                  <a16:creationId xmlns:a16="http://schemas.microsoft.com/office/drawing/2014/main" id="{DC6DC986-D702-9D2E-7B92-15F178E82A07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8.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7F82C598-F77A-80DC-9D51-DEA4582440AE}"/>
              </a:ext>
            </a:extLst>
          </p:cNvPr>
          <p:cNvGrpSpPr/>
          <p:nvPr/>
        </p:nvGrpSpPr>
        <p:grpSpPr>
          <a:xfrm>
            <a:off x="461447" y="3453124"/>
            <a:ext cx="8983106" cy="720000"/>
            <a:chOff x="385247" y="2355845"/>
            <a:chExt cx="8983106" cy="720000"/>
          </a:xfrm>
        </p:grpSpPr>
        <p:sp>
          <p:nvSpPr>
            <p:cNvPr id="29" name="Prostokąt: zaokrąglone rogi 28">
              <a:extLst>
                <a:ext uri="{FF2B5EF4-FFF2-40B4-BE49-F238E27FC236}">
                  <a16:creationId xmlns:a16="http://schemas.microsoft.com/office/drawing/2014/main" id="{12471FAF-98F2-2A64-BDAA-51F61B4989A7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Sytuacje trudne w pracy trenera.</a:t>
              </a:r>
            </a:p>
          </p:txBody>
        </p:sp>
        <p:sp>
          <p:nvSpPr>
            <p:cNvPr id="30" name="Prostokąt: zaokrąglone rogi 29">
              <a:extLst>
                <a:ext uri="{FF2B5EF4-FFF2-40B4-BE49-F238E27FC236}">
                  <a16:creationId xmlns:a16="http://schemas.microsoft.com/office/drawing/2014/main" id="{E114A6E3-C1E0-78BC-C154-4EE2E2E49326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10.00-18.00</a:t>
              </a:r>
            </a:p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7-8.12.2024</a:t>
              </a:r>
            </a:p>
          </p:txBody>
        </p:sp>
        <p:sp>
          <p:nvSpPr>
            <p:cNvPr id="31" name="Prostokąt: zaokrąglone rogi 30">
              <a:extLst>
                <a:ext uri="{FF2B5EF4-FFF2-40B4-BE49-F238E27FC236}">
                  <a16:creationId xmlns:a16="http://schemas.microsoft.com/office/drawing/2014/main" id="{FD0A9637-23A8-CAAD-F3B3-95B0F2272844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</p:txBody>
        </p:sp>
        <p:sp>
          <p:nvSpPr>
            <p:cNvPr id="32" name="Prostokąt: zaokrąglone rogi 31">
              <a:extLst>
                <a:ext uri="{FF2B5EF4-FFF2-40B4-BE49-F238E27FC236}">
                  <a16:creationId xmlns:a16="http://schemas.microsoft.com/office/drawing/2014/main" id="{4C3A4702-1D0E-95FE-03C9-D192AFEA66A1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9.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ABDACDA6-4122-9C22-E515-5AEE446895BD}"/>
              </a:ext>
            </a:extLst>
          </p:cNvPr>
          <p:cNvGrpSpPr/>
          <p:nvPr/>
        </p:nvGrpSpPr>
        <p:grpSpPr>
          <a:xfrm>
            <a:off x="461447" y="4236958"/>
            <a:ext cx="8983106" cy="720000"/>
            <a:chOff x="385247" y="2355845"/>
            <a:chExt cx="8983106" cy="720000"/>
          </a:xfrm>
        </p:grpSpPr>
        <p:sp>
          <p:nvSpPr>
            <p:cNvPr id="34" name="Prostokąt: zaokrąglone rogi 33">
              <a:extLst>
                <a:ext uri="{FF2B5EF4-FFF2-40B4-BE49-F238E27FC236}">
                  <a16:creationId xmlns:a16="http://schemas.microsoft.com/office/drawing/2014/main" id="{A299BAFD-F780-37DF-8992-D35BA39D51F7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 err="1">
                  <a:solidFill>
                    <a:srgbClr val="212121"/>
                  </a:solidFill>
                  <a:latin typeface="Montserrat Light" panose="00000400000000000000" pitchFamily="2" charset="-18"/>
                </a:rPr>
                <a:t>Superwizja</a:t>
              </a:r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. Warsztat autorski.</a:t>
              </a:r>
            </a:p>
          </p:txBody>
        </p:sp>
        <p:sp>
          <p:nvSpPr>
            <p:cNvPr id="35" name="Prostokąt: zaokrąglone rogi 34">
              <a:extLst>
                <a:ext uri="{FF2B5EF4-FFF2-40B4-BE49-F238E27FC236}">
                  <a16:creationId xmlns:a16="http://schemas.microsoft.com/office/drawing/2014/main" id="{BE2D570C-85B8-4A67-BF78-78B6C6AB76B7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godz. </a:t>
              </a:r>
              <a:r>
                <a:rPr lang="pl-PL" sz="1000">
                  <a:solidFill>
                    <a:srgbClr val="212121"/>
                  </a:solidFill>
                  <a:latin typeface="Montserrat Light" panose="00000400000000000000" pitchFamily="2" charset="-18"/>
                </a:rPr>
                <a:t>10.00-18.00</a:t>
              </a:r>
            </a:p>
            <a:p>
              <a:pPr algn="ctr"/>
              <a:r>
                <a:rPr lang="pl-PL" sz="1000">
                  <a:solidFill>
                    <a:srgbClr val="212121"/>
                  </a:solidFill>
                  <a:latin typeface="Montserrat Light" panose="00000400000000000000" pitchFamily="2" charset="-18"/>
                </a:rPr>
                <a:t>17-19.01.2025</a:t>
              </a:r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36" name="Prostokąt: zaokrąglone rogi 35">
              <a:extLst>
                <a:ext uri="{FF2B5EF4-FFF2-40B4-BE49-F238E27FC236}">
                  <a16:creationId xmlns:a16="http://schemas.microsoft.com/office/drawing/2014/main" id="{2B1E4FA9-ED4D-7484-25E1-4ACE427ED0F1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Nowe Motywacje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ul. Korzeniowskiego 39, 30-214 Kraków</a:t>
              </a:r>
            </a:p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 piętro</a:t>
              </a:r>
            </a:p>
            <a:p>
              <a:endParaRPr lang="pl-PL" sz="1000" dirty="0">
                <a:solidFill>
                  <a:schemeClr val="tx1"/>
                </a:solidFill>
                <a:effectLst/>
                <a:latin typeface="Montserrat Light" panose="00000400000000000000" pitchFamily="2" charset="-18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Prostokąt: zaokrąglone rogi 36">
              <a:extLst>
                <a:ext uri="{FF2B5EF4-FFF2-40B4-BE49-F238E27FC236}">
                  <a16:creationId xmlns:a16="http://schemas.microsoft.com/office/drawing/2014/main" id="{88DDBC10-F32B-6544-4A58-E958151FA28C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10.</a:t>
              </a: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96C62094-3D46-F042-0761-267C3244A538}"/>
              </a:ext>
            </a:extLst>
          </p:cNvPr>
          <p:cNvGrpSpPr/>
          <p:nvPr/>
        </p:nvGrpSpPr>
        <p:grpSpPr>
          <a:xfrm>
            <a:off x="461447" y="5020792"/>
            <a:ext cx="8983106" cy="720000"/>
            <a:chOff x="385247" y="2355845"/>
            <a:chExt cx="8983106" cy="720000"/>
          </a:xfrm>
        </p:grpSpPr>
        <p:sp>
          <p:nvSpPr>
            <p:cNvPr id="39" name="Prostokąt: zaokrąglone rogi 38">
              <a:extLst>
                <a:ext uri="{FF2B5EF4-FFF2-40B4-BE49-F238E27FC236}">
                  <a16:creationId xmlns:a16="http://schemas.microsoft.com/office/drawing/2014/main" id="{B7FD3209-1B43-3176-A7EC-58EE4D5008C2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Seminarium.</a:t>
              </a:r>
            </a:p>
          </p:txBody>
        </p:sp>
        <p:sp>
          <p:nvSpPr>
            <p:cNvPr id="40" name="Prostokąt: zaokrąglone rogi 39">
              <a:extLst>
                <a:ext uri="{FF2B5EF4-FFF2-40B4-BE49-F238E27FC236}">
                  <a16:creationId xmlns:a16="http://schemas.microsoft.com/office/drawing/2014/main" id="{E3655CD2-BFEC-495E-43A8-DE0445FECC08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41" name="Prostokąt: zaokrąglone rogi 40">
              <a:extLst>
                <a:ext uri="{FF2B5EF4-FFF2-40B4-BE49-F238E27FC236}">
                  <a16:creationId xmlns:a16="http://schemas.microsoft.com/office/drawing/2014/main" id="{20D8377F-1C7D-BDD0-42AF-602BF8C479D5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Spotkania indywidualne online</a:t>
              </a:r>
            </a:p>
          </p:txBody>
        </p:sp>
        <p:sp>
          <p:nvSpPr>
            <p:cNvPr id="42" name="Prostokąt: zaokrąglone rogi 41">
              <a:extLst>
                <a:ext uri="{FF2B5EF4-FFF2-40B4-BE49-F238E27FC236}">
                  <a16:creationId xmlns:a16="http://schemas.microsoft.com/office/drawing/2014/main" id="{85984317-2574-AF12-5221-53AC4AD82318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11.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0F70E138-8410-500D-E0AF-94B405094769}"/>
              </a:ext>
            </a:extLst>
          </p:cNvPr>
          <p:cNvGrpSpPr/>
          <p:nvPr/>
        </p:nvGrpSpPr>
        <p:grpSpPr>
          <a:xfrm>
            <a:off x="461447" y="5804625"/>
            <a:ext cx="8983106" cy="720000"/>
            <a:chOff x="385247" y="2355845"/>
            <a:chExt cx="8983106" cy="720000"/>
          </a:xfrm>
        </p:grpSpPr>
        <p:sp>
          <p:nvSpPr>
            <p:cNvPr id="44" name="Prostokąt: zaokrąglone rogi 43">
              <a:extLst>
                <a:ext uri="{FF2B5EF4-FFF2-40B4-BE49-F238E27FC236}">
                  <a16:creationId xmlns:a16="http://schemas.microsoft.com/office/drawing/2014/main" id="{0058AE19-A456-F66B-E8D1-1E1B0C6415D4}"/>
                </a:ext>
              </a:extLst>
            </p:cNvPr>
            <p:cNvSpPr/>
            <p:nvPr/>
          </p:nvSpPr>
          <p:spPr>
            <a:xfrm>
              <a:off x="1195615" y="2355845"/>
              <a:ext cx="324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45" name="Prostokąt: zaokrąglone rogi 44">
              <a:extLst>
                <a:ext uri="{FF2B5EF4-FFF2-40B4-BE49-F238E27FC236}">
                  <a16:creationId xmlns:a16="http://schemas.microsoft.com/office/drawing/2014/main" id="{11B28A65-33AD-F19A-4E76-0B89CF88E5C1}"/>
                </a:ext>
              </a:extLst>
            </p:cNvPr>
            <p:cNvSpPr/>
            <p:nvPr/>
          </p:nvSpPr>
          <p:spPr>
            <a:xfrm>
              <a:off x="4525985" y="2355845"/>
              <a:ext cx="1872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  <p:sp>
          <p:nvSpPr>
            <p:cNvPr id="46" name="Prostokąt: zaokrąglone rogi 45">
              <a:extLst>
                <a:ext uri="{FF2B5EF4-FFF2-40B4-BE49-F238E27FC236}">
                  <a16:creationId xmlns:a16="http://schemas.microsoft.com/office/drawing/2014/main" id="{8DD3D3E3-1A8B-0087-44C0-69FCE3FE7E90}"/>
                </a:ext>
              </a:extLst>
            </p:cNvPr>
            <p:cNvSpPr/>
            <p:nvPr/>
          </p:nvSpPr>
          <p:spPr>
            <a:xfrm>
              <a:off x="6488353" y="2355845"/>
              <a:ext cx="288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r>
                <a:rPr lang="pl-PL" sz="1000" dirty="0">
                  <a:solidFill>
                    <a:srgbClr val="212121"/>
                  </a:solidFill>
                  <a:latin typeface="Montserrat Light" panose="00000400000000000000" pitchFamily="2" charset="-18"/>
                </a:rPr>
                <a:t>Spotkania indywidualne online</a:t>
              </a:r>
            </a:p>
          </p:txBody>
        </p:sp>
        <p:sp>
          <p:nvSpPr>
            <p:cNvPr id="47" name="Prostokąt: zaokrąglone rogi 46">
              <a:extLst>
                <a:ext uri="{FF2B5EF4-FFF2-40B4-BE49-F238E27FC236}">
                  <a16:creationId xmlns:a16="http://schemas.microsoft.com/office/drawing/2014/main" id="{A76D54DF-128E-7EC3-16B2-4435B552A855}"/>
                </a:ext>
              </a:extLst>
            </p:cNvPr>
            <p:cNvSpPr/>
            <p:nvPr/>
          </p:nvSpPr>
          <p:spPr>
            <a:xfrm>
              <a:off x="385247" y="2355845"/>
              <a:ext cx="720000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 rtlCol="0" anchor="ctr"/>
            <a:lstStyle/>
            <a:p>
              <a:pPr algn="ctr"/>
              <a:endParaRPr lang="pl-PL" sz="1000" dirty="0">
                <a:solidFill>
                  <a:srgbClr val="212121"/>
                </a:solidFill>
                <a:latin typeface="Montserrat Light" panose="00000400000000000000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0859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234</TotalTime>
  <Words>240</Words>
  <Application>Microsoft Office PowerPoint</Application>
  <PresentationFormat>Papier A4 (210x297 mm)</PresentationFormat>
  <Paragraphs>81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Calibri</vt:lpstr>
      <vt:lpstr>Montserrat</vt:lpstr>
      <vt:lpstr>Montserrat Light</vt:lpstr>
      <vt:lpstr>Arial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Woźny</dc:creator>
  <cp:lastModifiedBy>Ilona Rybak</cp:lastModifiedBy>
  <cp:revision>26</cp:revision>
  <dcterms:created xsi:type="dcterms:W3CDTF">2023-06-22T12:20:49Z</dcterms:created>
  <dcterms:modified xsi:type="dcterms:W3CDTF">2024-02-01T08:00:36Z</dcterms:modified>
</cp:coreProperties>
</file>